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7.png" ContentType="image/png"/>
  <Override PartName="/ppt/media/image6.png" ContentType="image/pn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u-H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u-H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3C03D4D-9406-4415-973E-FD053DF9E9D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C4C7F86E-F281-41E0-83ED-E5076474499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DAA70FBC-64FC-4021-AF4F-0D672AC4FC0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751AB60-FD7B-4A07-95AD-EB306BF2F9A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DA84958-FF83-4135-9DB8-402C5CC4EC1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u-H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61A6897-ECCE-4847-AFDD-CBA4E36E7CD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4853327-8218-438B-972F-937E57EB134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u-H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u-H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21C9FC55-CBAE-4FC1-A2A4-8923A82DF7C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72687113-EF0E-4234-B387-C7CBA9BCF19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hu-H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78A515D6-2F5E-4529-89EF-85B0575CFE9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529CA16E-B898-458F-9136-5D1FEED0B22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Címszöveg formátumának szerkesztése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hu-H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u-HU" sz="1400" spc="-1" strike="noStrike">
                <a:solidFill>
                  <a:srgbClr val="000000"/>
                </a:solidFill>
                <a:latin typeface="Times New Roman"/>
              </a:rPr>
              <a:t>&lt;élőláb&gt;</a:t>
            </a:r>
            <a:endParaRPr b="0" lang="hu-H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2145F25-E885-42D4-B4F5-B42130403531}" type="slidenum"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&lt;szám&gt;</a:t>
            </a:fld>
            <a:endParaRPr b="0" lang="hu-H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hu-H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hu-HU" sz="1400" spc="-1" strike="noStrike">
                <a:solidFill>
                  <a:srgbClr val="000000"/>
                </a:solidFill>
                <a:latin typeface="Times New Roman"/>
              </a:rPr>
              <a:t>&lt;dátum/idő&gt;</a:t>
            </a:r>
            <a:endParaRPr b="0" lang="hu-H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solidFill>
                  <a:srgbClr val="000000"/>
                </a:solidFill>
                <a:latin typeface="Arial"/>
              </a:rPr>
              <a:t>Vázlatszöveg formátumának szerkesztése</a:t>
            </a:r>
            <a:endParaRPr b="0" lang="hu-H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800" spc="-1" strike="noStrike">
                <a:solidFill>
                  <a:srgbClr val="000000"/>
                </a:solidFill>
                <a:latin typeface="Arial"/>
              </a:rPr>
              <a:t>Második vázlatszint</a:t>
            </a:r>
            <a:endParaRPr b="0" lang="hu-H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</a:rPr>
              <a:t>Harmadik vázlatszint</a:t>
            </a:r>
            <a:endParaRPr b="0" lang="hu-H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Negyedik vázlatszint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Ötödik vázlatszint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Hatodik vázlatszint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Hetedik vázlatszint</a:t>
            </a:r>
            <a:endParaRPr b="0" lang="hu-H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hu-H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u-HU" sz="1400" spc="-1" strike="noStrike">
                <a:solidFill>
                  <a:srgbClr val="000000"/>
                </a:solidFill>
                <a:latin typeface="Times New Roman"/>
              </a:rPr>
              <a:t>&lt;élőláb&gt;</a:t>
            </a:r>
            <a:endParaRPr b="0" lang="hu-H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DD82803-F43E-46E2-AA50-D7E9FA922F94}" type="slidenum"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&lt;szám&gt;</a:t>
            </a:fld>
            <a:endParaRPr b="0" lang="hu-H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hu-H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hu-HU" sz="1400" spc="-1" strike="noStrike">
                <a:solidFill>
                  <a:srgbClr val="000000"/>
                </a:solidFill>
                <a:latin typeface="Times New Roman"/>
              </a:rPr>
              <a:t>&lt;dátum/idő&gt;</a:t>
            </a:r>
            <a:endParaRPr b="0" lang="hu-H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hu-H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u-HU" sz="1400" spc="-1" strike="noStrike">
                <a:solidFill>
                  <a:srgbClr val="000000"/>
                </a:solidFill>
                <a:latin typeface="Times New Roman"/>
              </a:rPr>
              <a:t>&lt;élőláb&gt;</a:t>
            </a:r>
            <a:endParaRPr b="0" lang="hu-H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A10D03C-3142-43D7-81DC-26528DF44FFA}" type="slidenum"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&lt;szám&gt;</a:t>
            </a:fld>
            <a:endParaRPr b="0" lang="hu-H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hu-H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hu-HU" sz="1400" spc="-1" strike="noStrike">
                <a:solidFill>
                  <a:srgbClr val="000000"/>
                </a:solidFill>
                <a:latin typeface="Times New Roman"/>
              </a:rPr>
              <a:t>&lt;dátum/idő&gt;</a:t>
            </a:r>
            <a:endParaRPr b="0" lang="hu-H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hu-H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u-HU" sz="1400" spc="-1" strike="noStrike">
                <a:solidFill>
                  <a:srgbClr val="000000"/>
                </a:solidFill>
                <a:latin typeface="Times New Roman"/>
              </a:rPr>
              <a:t>&lt;élőláb&gt;</a:t>
            </a:r>
            <a:endParaRPr b="0" lang="hu-H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85F41CE-42B2-4FCF-8AA2-F0F4EC0F471E}" type="slidenum"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&lt;szám&gt;</a:t>
            </a:fld>
            <a:endParaRPr b="0" lang="hu-H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hu-H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hu-HU" sz="1400" spc="-1" strike="noStrike">
                <a:solidFill>
                  <a:srgbClr val="000000"/>
                </a:solidFill>
                <a:latin typeface="Times New Roman"/>
              </a:rPr>
              <a:t>&lt;dátum/idő&gt;</a:t>
            </a:r>
            <a:endParaRPr b="0" lang="hu-H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hu-H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u-HU" sz="1400" spc="-1" strike="noStrike">
                <a:solidFill>
                  <a:srgbClr val="000000"/>
                </a:solidFill>
                <a:latin typeface="Times New Roman"/>
              </a:rPr>
              <a:t>&lt;élőláb&gt;</a:t>
            </a:r>
            <a:endParaRPr b="0" lang="hu-H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49F5742-FC5C-46E7-AADD-12650E767A39}" type="slidenum"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&lt;szám&gt;</a:t>
            </a:fld>
            <a:endParaRPr b="0" lang="hu-H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hu-H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hu-HU" sz="1400" spc="-1" strike="noStrike">
                <a:solidFill>
                  <a:srgbClr val="000000"/>
                </a:solidFill>
                <a:latin typeface="Times New Roman"/>
              </a:rPr>
              <a:t>&lt;dátum/idő&gt;</a:t>
            </a:r>
            <a:endParaRPr b="0" lang="hu-H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Címszöveg formátumának szerkesztése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Vázlatszöveg formátumának szerkesztése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Második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Harmadik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Negyedik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Ötödik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Hatodik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Hetedik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hu-H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u-HU" sz="1400" spc="-1" strike="noStrike">
                <a:solidFill>
                  <a:srgbClr val="000000"/>
                </a:solidFill>
                <a:latin typeface="Times New Roman"/>
              </a:rPr>
              <a:t>&lt;élőláb&gt;</a:t>
            </a:r>
            <a:endParaRPr b="0" lang="hu-H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CB33413-7A91-43B4-B8DD-8823E7DEB1CB}" type="slidenum"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&lt;szám&gt;</a:t>
            </a:fld>
            <a:endParaRPr b="0" lang="hu-H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hu-H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hu-HU" sz="1400" spc="-1" strike="noStrike">
                <a:solidFill>
                  <a:srgbClr val="000000"/>
                </a:solidFill>
                <a:latin typeface="Times New Roman"/>
              </a:rPr>
              <a:t>&lt;dátum/idő&gt;</a:t>
            </a:r>
            <a:endParaRPr b="0" lang="hu-H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hu-H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u-HU" sz="1400" spc="-1" strike="noStrike">
                <a:solidFill>
                  <a:srgbClr val="000000"/>
                </a:solidFill>
                <a:latin typeface="Times New Roman"/>
              </a:rPr>
              <a:t>&lt;élőláb&gt;</a:t>
            </a:r>
            <a:endParaRPr b="0" lang="hu-H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AAB0B14-2270-47CD-991D-884A2621AFB4}" type="slidenum"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&lt;szám&gt;</a:t>
            </a:fld>
            <a:endParaRPr b="0" lang="hu-H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hu-H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hu-HU" sz="1400" spc="-1" strike="noStrike">
                <a:solidFill>
                  <a:srgbClr val="000000"/>
                </a:solidFill>
                <a:latin typeface="Times New Roman"/>
              </a:rPr>
              <a:t>&lt;dátum/idő&gt;</a:t>
            </a:r>
            <a:endParaRPr b="0" lang="hu-H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Címszöveg formátumának szerkesztése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Vázlatszöveg formátumának szerkesztése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Második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Harmadik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Negyedik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Ötödik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Hatodik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Hetedik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Vázlatszöveg formátumának szerkesztése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Második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Harmadik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Negyedik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Ötödik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Hatodik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Hetedik vázlatszint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hu-H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u-HU" sz="1400" spc="-1" strike="noStrike">
                <a:solidFill>
                  <a:srgbClr val="000000"/>
                </a:solidFill>
                <a:latin typeface="Times New Roman"/>
              </a:rPr>
              <a:t>&lt;élőláb&gt;</a:t>
            </a:r>
            <a:endParaRPr b="0" lang="hu-H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E97A01E-0C7E-4008-9A14-9A4705735084}" type="slidenum"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&lt;szám&gt;</a:t>
            </a:fld>
            <a:endParaRPr b="0" lang="hu-H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hu-H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hu-HU" sz="1400" spc="-1" strike="noStrike">
                <a:solidFill>
                  <a:srgbClr val="000000"/>
                </a:solidFill>
                <a:latin typeface="Times New Roman"/>
              </a:rPr>
              <a:t>&lt;dátum/idő&gt;</a:t>
            </a:r>
            <a:endParaRPr b="0" lang="hu-H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hu-H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u-HU" sz="1400" spc="-1" strike="noStrike">
                <a:solidFill>
                  <a:srgbClr val="000000"/>
                </a:solidFill>
                <a:latin typeface="Times New Roman"/>
              </a:rPr>
              <a:t>&lt;élőláb&gt;</a:t>
            </a:r>
            <a:endParaRPr b="0" lang="hu-H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6E45DE2-0447-421B-BAF2-0C139770869D}" type="slidenum"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&lt;szám&gt;</a:t>
            </a:fld>
            <a:endParaRPr b="0" lang="hu-H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hu-H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hu-HU" sz="1400" spc="-1" strike="noStrike">
                <a:solidFill>
                  <a:srgbClr val="000000"/>
                </a:solidFill>
                <a:latin typeface="Times New Roman"/>
              </a:rPr>
              <a:t>&lt;dátum/idő&gt;</a:t>
            </a:r>
            <a:endParaRPr b="0" lang="hu-H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hu-HU" sz="1800" spc="-1" strike="noStrike">
                <a:solidFill>
                  <a:srgbClr val="000000"/>
                </a:solidFill>
                <a:latin typeface="Arial"/>
              </a:rPr>
              <a:t>Címszöveg formátumának szerkesztése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hu-H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u-HU" sz="1400" spc="-1" strike="noStrike">
                <a:solidFill>
                  <a:srgbClr val="000000"/>
                </a:solidFill>
                <a:latin typeface="Times New Roman"/>
              </a:rPr>
              <a:t>&lt;élőláb&gt;</a:t>
            </a:r>
            <a:endParaRPr b="0" lang="hu-H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732F2E7-06DE-4804-AE5C-C894CDC0CDAF}" type="slidenum"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&lt;szám&gt;</a:t>
            </a:fld>
            <a:endParaRPr b="0" lang="hu-H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hu-H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hu-HU" sz="1400" spc="-1" strike="noStrike">
                <a:solidFill>
                  <a:srgbClr val="000000"/>
                </a:solidFill>
                <a:latin typeface="Times New Roman"/>
              </a:rPr>
              <a:t>&lt;dátum/idő&gt;</a:t>
            </a:r>
            <a:endParaRPr b="0" lang="hu-H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hu-H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u-HU" sz="1400" spc="-1" strike="noStrike">
                <a:solidFill>
                  <a:srgbClr val="000000"/>
                </a:solidFill>
                <a:latin typeface="Times New Roman"/>
              </a:rPr>
              <a:t>&lt;élőláb&gt;</a:t>
            </a:r>
            <a:endParaRPr b="0" lang="hu-H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2CB77F6-8CA9-430D-913C-37A43D396911}" type="slidenum"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&lt;szám&gt;</a:t>
            </a:fld>
            <a:endParaRPr b="0" lang="hu-H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hu-H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hu-HU" sz="1400" spc="-1" strike="noStrike">
                <a:solidFill>
                  <a:srgbClr val="000000"/>
                </a:solidFill>
                <a:latin typeface="Times New Roman"/>
              </a:rPr>
              <a:t>&lt;dátum/idő&gt;</a:t>
            </a:r>
            <a:endParaRPr b="0" lang="hu-H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e5d6"/>
            </a:gs>
            <a:gs pos="74000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églalap 3"/>
          <p:cNvSpPr/>
          <p:nvPr/>
        </p:nvSpPr>
        <p:spPr>
          <a:xfrm>
            <a:off x="955800" y="1965960"/>
            <a:ext cx="609516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Az élőlények olyan fizikai létezők, amelyek fizikai testükhöz és energetikai rendszerükhöz kötöttek. Ez a rendszer a minket körülvevő elektromágneses tér része. Ez az energiamátrix áthatja testünk egészét le az atomi és molekuláris szintekig. Ez egy interaktív és folyamatosan megnyilvánuló, a külső és belső univerzumunkkal állandóan kölcsönható, életműködést szabályozó energiamező. Ez a mező egy tudati tér is egyben, mely minden információt tartalmaz a fizikai testünkről, a múltunkról, az érzelmeinkről és vágyainkról is. 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7920000" y="2067120"/>
            <a:ext cx="3489480" cy="2612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e5d6"/>
            </a:gs>
            <a:gs pos="74000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églalap 3"/>
          <p:cNvSpPr/>
          <p:nvPr/>
        </p:nvSpPr>
        <p:spPr>
          <a:xfrm>
            <a:off x="1110600" y="1383840"/>
            <a:ext cx="7164720" cy="365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A Jin és Jang, egymással néha ellentétes, de egyben kiegészítő jellemvonásai az univerzális tudatnak, az anyagnak, valamint az energia megnyilvánulásainak. A kínai felfogás szerint ez a kettősség meghatározója személyiségünknek és a minket körülvevő világnak. A Jin és Jang ősprincípiumának leírása a természet megfigyeléséből ered. A két fogalom nem választható szét és csak együtt egymáshoz viszonyítva értelmezhető. A Jin jelentése a hegy árnyékos oldala, a sötétség megjelenési formája. A Jang jelentése a hegy napos oldala, a fény megtestesítője. Felsorolnék néhány példát, amely az ellentétes jelleget tükrözi. Jang „pozitív” megnyilvánulásai: férfi, nap, fény, tűz, forró, nyár, nappal, erő, mozgás, változás, haladás, fejlődés, tágulás, kifelé fordulás. Jing „negatív” megnyilvánulásai: nő, hold, sötétség, víz, hideg, tél, éjszaka, gyengédség, pihenés, állandóság, megállás, összehúzódás, befelé fordulás.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8419320" y="1478520"/>
            <a:ext cx="3460320" cy="1941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e5d6"/>
            </a:gs>
            <a:gs pos="74000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églalap 3"/>
          <p:cNvSpPr/>
          <p:nvPr/>
        </p:nvSpPr>
        <p:spPr>
          <a:xfrm>
            <a:off x="840600" y="1515240"/>
            <a:ext cx="6840000" cy="31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Ezek az ellentétpárok az univerzum örökös változásra való hajlamát, és a két egymást kisegítő Jin-Jang erők közötti állandó játszmát tükrözi. A Jang világos oldalt vörössel vagy fehér színnel, míg a Jing sötét oldalt fekete vagy kék színnel ábrázolják. Mindkét oldalban van egy kis kör az ellentét színéből („jin a jang-ban”, illetve „jang a jin-ben”), melynek jelentése az elválaszthatatlanság, a két erő egymással összekötött léte és az egyensúly felé való törekvés. A Jin-Jang körben való megjelenítése a szimmetriára és egyben az Univerzumunk egyensúlyi állapotára utal. Bár ellentétet szimbolizáló erő pár, mégis képes megteremti a világunk egységes egészséges létformáját. Ha ez az egyensúly felborul, a két erő az energiákat mozgásba lendíti és helyreállítja a rendet.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7921080" y="1621440"/>
            <a:ext cx="3778920" cy="251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e5d6"/>
            </a:gs>
            <a:gs pos="74000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églalap 3"/>
          <p:cNvSpPr/>
          <p:nvPr/>
        </p:nvSpPr>
        <p:spPr>
          <a:xfrm>
            <a:off x="720000" y="900000"/>
            <a:ext cx="6660000" cy="475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Ezeket a tanokat alátámasztják a filozófia, a fizika, a nyugati és keleti orvoslási módok, melyek közvetve vagy közvetlenül gyógyítják testünket energetikailag. A csakra gyógyászok, mint a reiki, prána nadi, akupunktúra, reflexológia, masszás és biorezonancia energiaközpontokat és a Jin-Jang megnyilvánulásait említik a testben és azok felborult egyensúlyát mérik és gyógyítják. A Csakra szanszkrit eredetű szó és „kereket” jelent. A reiki és a prána nadi szerint a csakrák olyan kis forgó energia központok, melyek életenergiával (Chi) látják el a fizikai testet. Érthető tehát, hogyha ezek rendellenesen működnek, az a prána energia áramlását akadályozza a nadikon (csakrákat összekötő energia csövecskéken) keresztül. A Chi működését a Jin és a Jang meridiánokon való energiaáramlás határozza meg. Ez a Chi energia felelős a szerveink energiaellátásáért. Ehhez az energiához hozzá rendelhetjük az életelemeket, mint tűz, víz és szél. Ezek az állandó mozgást és tisztulást szimbolizálják. A Jin és Jang erőterek kibillenése megbetegítheti az egész fizikai testet és lelki kiegyensúlyozatlanság is kialakulhat. 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7560000" y="1081440"/>
            <a:ext cx="3240000" cy="215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e5d6"/>
            </a:gs>
            <a:gs pos="74000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églalap 3"/>
          <p:cNvSpPr/>
          <p:nvPr/>
        </p:nvSpPr>
        <p:spPr>
          <a:xfrm>
            <a:off x="1027440" y="1879200"/>
            <a:ext cx="546228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A betegség első tünetei először sejt szinten jelentkeznek. Bizonyos lappangási idő kell elteljen, hogy a betegség a szerveket is elérje. Az egyensúly felborulása akár egy vagy több szerv működését is befolyásolhatja. Ha a sejtszintű stádiumban nem orvosoljuk a hibát, ez egyre jobban elmélyül és nehezebben tudjuk helyreállítani a szervezet egészségét. 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6828480" y="1980000"/>
            <a:ext cx="3611520" cy="267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e5d6"/>
            </a:gs>
            <a:gs pos="74000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églalap 3"/>
          <p:cNvSpPr/>
          <p:nvPr/>
        </p:nvSpPr>
        <p:spPr>
          <a:xfrm>
            <a:off x="971280" y="1783800"/>
            <a:ext cx="704052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A lelki problémák néha energetikai blokkok, fájdalmak formájában jelentkezhetnek. Ilyenkor a gyógymódokat sokszor kombinálni kell, hogy az égészség helyre álljon. Akupunktúrás tűknek a testen való helyes elhelyezésével az energetikai blokkokat oldani lehet. Hasonló eredmény érhető el reflexológiás módszerekkel a fájdalmas pontok masszírozásával is. A stressz oldó és állapotfelmérő biorezonanciás készülékekkel számtalan stressz okozó hatás kiiktatható. Ezzel a szervezet elhangolódott rezgéseit állíthatjuk helyre. Ennek az eljárásnak a során elektródákat helyezünk el a testen, melyek finom elektromágneses jeleket adnak le a test különböző pontjain, ezzel felmérve és kiiktatva a lokális zavarokat. 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" descr=""/>
          <p:cNvPicPr/>
          <p:nvPr/>
        </p:nvPicPr>
        <p:blipFill>
          <a:blip r:embed="rId1"/>
          <a:stretch/>
        </p:blipFill>
        <p:spPr>
          <a:xfrm>
            <a:off x="8319600" y="1440000"/>
            <a:ext cx="2480400" cy="3720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e5d6"/>
            </a:gs>
            <a:gs pos="74000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églalap 3"/>
          <p:cNvSpPr/>
          <p:nvPr/>
        </p:nvSpPr>
        <p:spPr>
          <a:xfrm>
            <a:off x="720000" y="1367280"/>
            <a:ext cx="7381800" cy="420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A csakrákban az energiát gondolattal is áramoltathatjuk.</a:t>
            </a: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 </a:t>
            </a: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Ehhez a tudat lecsendesítő és  a jógának a Chi-t mozgató módszereit ajánlatos alkalmazni. Ilyenek például a Joga Chi-Kung módszertana vagy a mozgással és légzéssel összekötött Hatha Jóga vagy a Kundalini jóga. A jógában a Nap és a Hold, a Jin és Jang, prána és apána (energiák) egyesülését teremtjük meg. A joga nem csak a testi, relaxaciós és légzésgyakorlatokra koncentrál, hanem foglalkozik az élet rejtett csodáinak mélyreható tanulmányozásával is. A joga életfilozófiájának köszönhető, hogy irányítása alá tudja helyezni a testet a tudatot és az elmét. A fizikai test és a prána feletti uralom megszerzésével az ember uralkodni képes az elméjén. Az ászának és a pránájáma gyakorlása által az elme fókuszáltabb és koncentráló képesebb lesz. A jógik tudják, hogy az elme természeténél fogva nyughatatlan, minden pillanatban hatással vannak rá az érzékek: látás, hallás, tapintás, ízlelés, szaglás. A jogával az érzékek leválaszthatók a tárgyi világról és minden külső körülményt kiiktatva irányítást nyer az elme felett. 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8368920" y="1440000"/>
            <a:ext cx="3331080" cy="414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e5d6"/>
            </a:gs>
            <a:gs pos="74000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églalap 3"/>
          <p:cNvSpPr/>
          <p:nvPr/>
        </p:nvSpPr>
        <p:spPr>
          <a:xfrm>
            <a:off x="1017720" y="1354680"/>
            <a:ext cx="758304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Mozgással és a légzéssel segíthetjük a vérkeringést és egyben helyreállíthatjuk a Chi életenergia áramlását is. Ezért ajánlott napi egy óra tornagyakorlat vagy séta oxigéndús zöld környezetben A véráramba bekerülhetnek környezeti terhelések, allergének, toxinok amelyek szintén akadályozhatják a csakrák tisztulását. Ennek következtében folyamatosan túlterhelődünk így energiaszintünk csökken. Ezért ezeket is el kell távolítani a testből. Erre jó módszer a három napos gyümölcs-zöldég és salaktalanító tea kúra. Ajánlott még a szauna is aminek ismert jótékony hatása van a tisztítókúrák között. A relaxáció és a meditáció a stresszes állapotok oldására ajánlott, ilyenkor vérkeringésünk és légzésünk lassul és egy pihent tudatállapotba kerülünk oldva a bennünk levő feszültségeket. Ezek a holisztikus módszerek főként betegségek megelőzésére irányulnak. Ha komoly betegség alakul ki ajánlott elmenni egy orvoshoz is.</a:t>
            </a:r>
            <a:endParaRPr b="0" lang="hu-H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9340560" y="1440000"/>
            <a:ext cx="1990800" cy="4209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</TotalTime>
  <Application>LibreOffice/24.2.4.2$Windows_X86_64 LibreOffice_project/51a6219feb6075d9a4c46691dcfe0cd9c4fff3c2</Application>
  <AppVersion>15.0000</AppVersion>
  <Words>1032</Words>
  <Paragraphs>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2013-11-11T19:46:19Z</dcterms:created>
  <dc:creator>Anyu</dc:creator>
  <dc:description/>
  <dc:language>hu-HU</dc:language>
  <cp:lastModifiedBy/>
  <dcterms:modified xsi:type="dcterms:W3CDTF">2025-04-10T19:54:29Z</dcterms:modified>
  <cp:revision>12</cp:revision>
  <dc:subject/>
  <dc:title>PowerPoint bemutató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Szélesvásznú</vt:lpwstr>
  </property>
  <property fmtid="{D5CDD505-2E9C-101B-9397-08002B2CF9AE}" pid="3" name="Slides">
    <vt:i4>8</vt:i4>
  </property>
</Properties>
</file>